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2" r:id="rId2"/>
    <p:sldId id="264" r:id="rId3"/>
    <p:sldId id="265" r:id="rId4"/>
    <p:sldId id="267" r:id="rId5"/>
    <p:sldId id="269" r:id="rId6"/>
    <p:sldId id="268" r:id="rId7"/>
    <p:sldId id="257" r:id="rId8"/>
    <p:sldId id="270" r:id="rId9"/>
    <p:sldId id="271" r:id="rId10"/>
    <p:sldId id="272" r:id="rId11"/>
    <p:sldId id="273" r:id="rId12"/>
    <p:sldId id="274" r:id="rId13"/>
    <p:sldId id="275" r:id="rId14"/>
    <p:sldId id="256" r:id="rId15"/>
    <p:sldId id="258" r:id="rId16"/>
    <p:sldId id="259" r:id="rId17"/>
    <p:sldId id="261" r:id="rId18"/>
    <p:sldId id="263" r:id="rId19"/>
    <p:sldId id="260" r:id="rId20"/>
    <p:sldId id="266"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000" autoAdjust="0"/>
  </p:normalViewPr>
  <p:slideViewPr>
    <p:cSldViewPr snapToGrid="0" snapToObjects="1">
      <p:cViewPr varScale="1">
        <p:scale>
          <a:sx n="104" d="100"/>
          <a:sy n="104" d="100"/>
        </p:scale>
        <p:origin x="133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1/19/2021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1</a:t>
            </a:fld>
            <a:endParaRPr lang="en-US"/>
          </a:p>
        </p:txBody>
      </p:sp>
    </p:spTree>
    <p:extLst>
      <p:ext uri="{BB962C8B-B14F-4D97-AF65-F5344CB8AC3E}">
        <p14:creationId xmlns:p14="http://schemas.microsoft.com/office/powerpoint/2010/main" val="340388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Importance of abundance and biomass indices: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Make sure that everyone understands</a:t>
            </a:r>
            <a:r>
              <a:rPr lang="en-US" baseline="0" dirty="0" smtClean="0"/>
              <a:t> that indices can be directly equated with abundance and biomass estimates and how reliable they are.</a:t>
            </a:r>
            <a:endParaRPr lang="en-US" dirty="0" smtClean="0"/>
          </a:p>
          <a:p>
            <a:endParaRPr lang="en-US" dirty="0" smtClean="0"/>
          </a:p>
          <a:p>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good sampling protocol aims to control or quantify any factors which may systematically bias observed catches between different survey years or regions.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of </a:t>
            </a:r>
            <a:r>
              <a:rPr lang="en-US" sz="1200" b="1" kern="1200" dirty="0" smtClean="0">
                <a:solidFill>
                  <a:schemeClr val="tx1"/>
                </a:solidFill>
                <a:effectLst/>
                <a:latin typeface="+mn-lt"/>
                <a:ea typeface="+mn-ea"/>
                <a:cs typeface="+mn-cs"/>
              </a:rPr>
              <a:t>controlled factors</a:t>
            </a:r>
            <a:r>
              <a:rPr lang="en-US" sz="1200" kern="1200" dirty="0" smtClean="0">
                <a:solidFill>
                  <a:schemeClr val="tx1"/>
                </a:solidFill>
                <a:effectLst/>
                <a:latin typeface="+mn-lt"/>
                <a:ea typeface="+mn-ea"/>
                <a:cs typeface="+mn-cs"/>
              </a:rPr>
              <a:t>:</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Vessel speed.</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Tow</a:t>
            </a:r>
            <a:r>
              <a:rPr lang="en-US" sz="1200" kern="1200" baseline="0" dirty="0" smtClean="0">
                <a:solidFill>
                  <a:schemeClr val="tx1"/>
                </a:solidFill>
                <a:effectLst/>
                <a:latin typeface="+mn-lt"/>
                <a:ea typeface="+mn-ea"/>
                <a:cs typeface="+mn-cs"/>
              </a:rPr>
              <a:t> duration (5 minutes).</a:t>
            </a:r>
          </a:p>
          <a:p>
            <a:pPr marL="1085850" lvl="2" indent="-171450">
              <a:buFont typeface="Arial" panose="020B0604020202020204" pitchFamily="34" charset="0"/>
              <a:buChar char="•"/>
            </a:pPr>
            <a:r>
              <a:rPr lang="en-US" sz="1600" i="1" dirty="0" smtClean="0"/>
              <a:t>5-minute tow duration </a:t>
            </a:r>
          </a:p>
          <a:p>
            <a:pPr marL="1085850" lvl="2" indent="-171450">
              <a:buFont typeface="Arial" panose="020B0604020202020204" pitchFamily="34" charset="0"/>
              <a:buChar char="•"/>
            </a:pPr>
            <a:r>
              <a:rPr lang="en-US" sz="1600" i="1" dirty="0" smtClean="0"/>
              <a:t>Gear dimensions &amp; configuration. </a:t>
            </a:r>
          </a:p>
          <a:p>
            <a:pPr marL="1085850" lvl="2" indent="-171450">
              <a:buFont typeface="Arial" panose="020B0604020202020204" pitchFamily="34" charset="0"/>
              <a:buChar char="•"/>
            </a:pPr>
            <a:r>
              <a:rPr lang="en-US" sz="1600" i="1" dirty="0" smtClean="0"/>
              <a:t>Time of day</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controlled factors a</a:t>
            </a:r>
            <a:r>
              <a:rPr lang="en-US" sz="1200" kern="1200" dirty="0" smtClean="0">
                <a:solidFill>
                  <a:schemeClr val="tx1"/>
                </a:solidFill>
                <a:effectLst/>
                <a:latin typeface="+mn-lt"/>
                <a:ea typeface="+mn-ea"/>
                <a:cs typeface="+mn-cs"/>
              </a:rPr>
              <a:t>ims to maintain the consistency of trawl behavior between different tows.</a:t>
            </a:r>
          </a:p>
          <a:p>
            <a:pPr marL="171450" lvl="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endParaRPr lang="en-CA"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D15B45D2-8214-C948-AA04-185DD355DDDB}" type="slidenum">
              <a:rPr lang="en-US" smtClean="0"/>
              <a:t>2</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of factors </a:t>
            </a:r>
            <a:r>
              <a:rPr lang="en-US" sz="1200" b="1" kern="1200" dirty="0" smtClean="0">
                <a:solidFill>
                  <a:schemeClr val="tx1"/>
                </a:solidFill>
                <a:effectLst/>
                <a:latin typeface="+mn-lt"/>
                <a:ea typeface="+mn-ea"/>
                <a:cs typeface="+mn-cs"/>
              </a:rPr>
              <a:t>uncontrolled</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but </a:t>
            </a:r>
            <a:r>
              <a:rPr lang="en-US" sz="1200" b="1" kern="1200" baseline="0" dirty="0" smtClean="0">
                <a:solidFill>
                  <a:schemeClr val="tx1"/>
                </a:solidFill>
                <a:effectLst/>
                <a:latin typeface="+mn-lt"/>
                <a:ea typeface="+mn-ea"/>
                <a:cs typeface="+mn-cs"/>
              </a:rPr>
              <a:t>accounted</a:t>
            </a:r>
            <a:r>
              <a:rPr lang="en-US" sz="1200" kern="1200" baseline="0" dirty="0" smtClean="0">
                <a:solidFill>
                  <a:schemeClr val="tx1"/>
                </a:solidFill>
                <a:effectLst/>
                <a:latin typeface="+mn-lt"/>
                <a:ea typeface="+mn-ea"/>
                <a:cs typeface="+mn-cs"/>
              </a:rPr>
              <a:t> for:</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As an example of a quantified factor, trawl width measurements during trawling are made to estimate the total </a:t>
            </a:r>
            <a:r>
              <a:rPr lang="en-US" sz="1200" b="1" kern="1200" dirty="0" smtClean="0">
                <a:solidFill>
                  <a:schemeClr val="tx1"/>
                </a:solidFill>
                <a:effectLst/>
                <a:latin typeface="+mn-lt"/>
                <a:ea typeface="+mn-ea"/>
                <a:cs typeface="+mn-cs"/>
              </a:rPr>
              <a:t>area swept </a:t>
            </a:r>
            <a:r>
              <a:rPr lang="en-US" sz="1200" kern="1200" dirty="0" smtClean="0">
                <a:solidFill>
                  <a:schemeClr val="tx1"/>
                </a:solidFill>
                <a:effectLst/>
                <a:latin typeface="+mn-lt"/>
                <a:ea typeface="+mn-ea"/>
                <a:cs typeface="+mn-cs"/>
              </a:rPr>
              <a:t>by each trawl of the survey, which shows a lot of variation from tow to tow, through variations</a:t>
            </a:r>
            <a:r>
              <a:rPr lang="en-US" sz="1200" kern="1200" baseline="0" dirty="0" smtClean="0">
                <a:solidFill>
                  <a:schemeClr val="tx1"/>
                </a:solidFill>
                <a:effectLst/>
                <a:latin typeface="+mn-lt"/>
                <a:ea typeface="+mn-ea"/>
                <a:cs typeface="+mn-cs"/>
              </a:rPr>
              <a:t> in trawl width, touchdown and stop times. This is a quantitative measure of </a:t>
            </a:r>
            <a:r>
              <a:rPr lang="en-US" sz="1200" b="1" kern="1200" baseline="0" dirty="0" smtClean="0">
                <a:solidFill>
                  <a:schemeClr val="tx1"/>
                </a:solidFill>
                <a:effectLst/>
                <a:latin typeface="+mn-lt"/>
                <a:ea typeface="+mn-ea"/>
                <a:cs typeface="+mn-cs"/>
              </a:rPr>
              <a:t>fishing effort</a:t>
            </a:r>
            <a:r>
              <a:rPr lang="en-US" sz="1200" b="0" kern="1200" baseline="0" dirty="0" smtClean="0">
                <a:solidFill>
                  <a:schemeClr val="tx1"/>
                </a:solidFill>
                <a:effectLst/>
                <a:latin typeface="+mn-lt"/>
                <a:ea typeface="+mn-ea"/>
                <a:cs typeface="+mn-cs"/>
              </a:rPr>
              <a:t> and is currently the only factor used to standardize survey catches.</a:t>
            </a:r>
            <a:endParaRPr lang="en-US" sz="1200" kern="1200" baseline="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An example of an </a:t>
            </a:r>
            <a:r>
              <a:rPr lang="en-US" sz="1200" b="1" kern="1200" dirty="0" smtClean="0">
                <a:solidFill>
                  <a:schemeClr val="tx1"/>
                </a:solidFill>
                <a:effectLst/>
                <a:latin typeface="+mn-lt"/>
                <a:ea typeface="+mn-ea"/>
                <a:cs typeface="+mn-cs"/>
              </a:rPr>
              <a:t>uncontrolled</a:t>
            </a:r>
            <a:r>
              <a:rPr lang="en-US" sz="1200" kern="1200" dirty="0" smtClean="0">
                <a:solidFill>
                  <a:schemeClr val="tx1"/>
                </a:solidFill>
                <a:effectLst/>
                <a:latin typeface="+mn-lt"/>
                <a:ea typeface="+mn-ea"/>
                <a:cs typeface="+mn-cs"/>
              </a:rPr>
              <a:t> factor which came about during the assessment last year,</a:t>
            </a:r>
            <a:r>
              <a:rPr lang="en-US" sz="1200" kern="1200" baseline="0" dirty="0" smtClean="0">
                <a:solidFill>
                  <a:schemeClr val="tx1"/>
                </a:solidFill>
                <a:effectLst/>
                <a:latin typeface="+mn-lt"/>
                <a:ea typeface="+mn-ea"/>
                <a:cs typeface="+mn-cs"/>
              </a:rPr>
              <a:t> was the presence of an </a:t>
            </a:r>
            <a:r>
              <a:rPr lang="en-US" sz="1200" b="1" kern="1200" baseline="0" dirty="0" smtClean="0">
                <a:solidFill>
                  <a:schemeClr val="tx1"/>
                </a:solidFill>
                <a:effectLst/>
                <a:latin typeface="+mn-lt"/>
                <a:ea typeface="+mn-ea"/>
                <a:cs typeface="+mn-cs"/>
              </a:rPr>
              <a:t>extended passive trawling </a:t>
            </a:r>
            <a:r>
              <a:rPr lang="en-US" sz="1200" kern="1200" baseline="0" dirty="0" smtClean="0">
                <a:solidFill>
                  <a:schemeClr val="tx1"/>
                </a:solidFill>
                <a:effectLst/>
                <a:latin typeface="+mn-lt"/>
                <a:ea typeface="+mn-ea"/>
                <a:cs typeface="+mn-cs"/>
              </a:rPr>
              <a:t>phase at the end of survey tows.</a:t>
            </a:r>
          </a:p>
          <a:p>
            <a:pPr marL="171450" lvl="0"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passive trawling phase, which was unaccounted for, occurs in the gap of time between when the stop signal is given and when trawl finally lifts off the bottom during winching, lasting ~1min20s for 2017 and 2018, but swelled to ~2mins in 2019. Keep in mind that a regular tow is only 5 minutes long, so this addition was a source of concern, potentially representing a significant source of uncontrolled positive bias in our abundance and biomass estimates.</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unaccounted source of trawl swept area came about because a confluence of factors:</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survey vessel showed only a </a:t>
            </a:r>
            <a:r>
              <a:rPr lang="en-US" sz="1200" b="1" kern="1200" baseline="0" dirty="0" smtClean="0">
                <a:solidFill>
                  <a:schemeClr val="tx1"/>
                </a:solidFill>
                <a:effectLst/>
                <a:latin typeface="+mn-lt"/>
                <a:ea typeface="+mn-ea"/>
                <a:cs typeface="+mn-cs"/>
              </a:rPr>
              <a:t>moderate deceleration </a:t>
            </a:r>
            <a:r>
              <a:rPr lang="en-US" sz="1200" kern="1200" baseline="0" dirty="0" smtClean="0">
                <a:solidFill>
                  <a:schemeClr val="tx1"/>
                </a:solidFill>
                <a:effectLst/>
                <a:latin typeface="+mn-lt"/>
                <a:ea typeface="+mn-ea"/>
                <a:cs typeface="+mn-cs"/>
              </a:rPr>
              <a:t>after the stop signal.</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a:t>
            </a:r>
            <a:r>
              <a:rPr lang="en-US" sz="1200" b="1" kern="1200" baseline="0" dirty="0" smtClean="0">
                <a:solidFill>
                  <a:schemeClr val="tx1"/>
                </a:solidFill>
                <a:effectLst/>
                <a:latin typeface="+mn-lt"/>
                <a:ea typeface="+mn-ea"/>
                <a:cs typeface="+mn-cs"/>
              </a:rPr>
              <a:t>heading</a:t>
            </a:r>
            <a:r>
              <a:rPr lang="en-US" sz="1200" kern="1200" baseline="0" dirty="0" smtClean="0">
                <a:solidFill>
                  <a:schemeClr val="tx1"/>
                </a:solidFill>
                <a:effectLst/>
                <a:latin typeface="+mn-lt"/>
                <a:ea typeface="+mn-ea"/>
                <a:cs typeface="+mn-cs"/>
              </a:rPr>
              <a:t> of the survey vessel was largely </a:t>
            </a:r>
            <a:r>
              <a:rPr lang="en-US" sz="1200" b="1" kern="1200" baseline="0" dirty="0" smtClean="0">
                <a:solidFill>
                  <a:schemeClr val="tx1"/>
                </a:solidFill>
                <a:effectLst/>
                <a:latin typeface="+mn-lt"/>
                <a:ea typeface="+mn-ea"/>
                <a:cs typeface="+mn-cs"/>
              </a:rPr>
              <a:t>maintained</a:t>
            </a:r>
            <a:r>
              <a:rPr lang="en-US" sz="1200" kern="1200" baseline="0" dirty="0" smtClean="0">
                <a:solidFill>
                  <a:schemeClr val="tx1"/>
                </a:solidFill>
                <a:effectLst/>
                <a:latin typeface="+mn-lt"/>
                <a:ea typeface="+mn-ea"/>
                <a:cs typeface="+mn-cs"/>
              </a:rPr>
              <a:t> after the stop signal.</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vessel’s </a:t>
            </a:r>
            <a:r>
              <a:rPr lang="en-US" sz="1200" b="1" kern="1200" baseline="0" dirty="0" smtClean="0">
                <a:solidFill>
                  <a:schemeClr val="tx1"/>
                </a:solidFill>
                <a:effectLst/>
                <a:latin typeface="+mn-lt"/>
                <a:ea typeface="+mn-ea"/>
                <a:cs typeface="+mn-cs"/>
              </a:rPr>
              <a:t>winch</a:t>
            </a:r>
            <a:r>
              <a:rPr lang="en-US" sz="1200" kern="1200" baseline="0" dirty="0" smtClean="0">
                <a:solidFill>
                  <a:schemeClr val="tx1"/>
                </a:solidFill>
                <a:effectLst/>
                <a:latin typeface="+mn-lt"/>
                <a:ea typeface="+mn-ea"/>
                <a:cs typeface="+mn-cs"/>
              </a:rPr>
              <a:t> was operated at a </a:t>
            </a:r>
            <a:r>
              <a:rPr lang="en-US" sz="1200" b="1" kern="1200" baseline="0" dirty="0" smtClean="0">
                <a:solidFill>
                  <a:schemeClr val="tx1"/>
                </a:solidFill>
                <a:effectLst/>
                <a:latin typeface="+mn-lt"/>
                <a:ea typeface="+mn-ea"/>
                <a:cs typeface="+mn-cs"/>
              </a:rPr>
              <a:t>lower speed </a:t>
            </a:r>
            <a:r>
              <a:rPr lang="en-US" sz="1200" kern="1200" baseline="0" dirty="0" smtClean="0">
                <a:solidFill>
                  <a:schemeClr val="tx1"/>
                </a:solidFill>
                <a:effectLst/>
                <a:latin typeface="+mn-lt"/>
                <a:ea typeface="+mn-ea"/>
                <a:cs typeface="+mn-cs"/>
              </a:rPr>
              <a:t>than in 2017 and 2018, which extended the period of time the trawl was dragged along the bottom before lifting off.</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Swept area for this passive phase estimates seemingly represented a 45% average increase over and above the regular swept area which was previous accounted for (~30-35% for 2017 and 2018).</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led to end-of-tow protocol changes for the 2020 survey:</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Stronger deceleration </a:t>
            </a:r>
            <a:r>
              <a:rPr lang="en-US" sz="1200" kern="1200" baseline="0" dirty="0" smtClean="0">
                <a:solidFill>
                  <a:schemeClr val="tx1"/>
                </a:solidFill>
                <a:effectLst/>
                <a:latin typeface="+mn-lt"/>
                <a:ea typeface="+mn-ea"/>
                <a:cs typeface="+mn-cs"/>
              </a:rPr>
              <a:t>of the survey vessel</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Turning</a:t>
            </a:r>
            <a:r>
              <a:rPr lang="en-US" sz="1200" kern="1200" baseline="0" dirty="0" smtClean="0">
                <a:solidFill>
                  <a:schemeClr val="tx1"/>
                </a:solidFill>
                <a:effectLst/>
                <a:latin typeface="+mn-lt"/>
                <a:ea typeface="+mn-ea"/>
                <a:cs typeface="+mn-cs"/>
              </a:rPr>
              <a:t> or maneuvering of the </a:t>
            </a:r>
            <a:r>
              <a:rPr lang="en-US" sz="1200" b="1" kern="1200" baseline="0" dirty="0" smtClean="0">
                <a:solidFill>
                  <a:schemeClr val="tx1"/>
                </a:solidFill>
                <a:effectLst/>
                <a:latin typeface="+mn-lt"/>
                <a:ea typeface="+mn-ea"/>
                <a:cs typeface="+mn-cs"/>
              </a:rPr>
              <a:t>vessel</a:t>
            </a:r>
            <a:r>
              <a:rPr lang="en-US" sz="1200" kern="1200" baseline="0" dirty="0" smtClean="0">
                <a:solidFill>
                  <a:schemeClr val="tx1"/>
                </a:solidFill>
                <a:effectLst/>
                <a:latin typeface="+mn-lt"/>
                <a:ea typeface="+mn-ea"/>
                <a:cs typeface="+mn-cs"/>
              </a:rPr>
              <a:t> around the trawl during winching.</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Increase</a:t>
            </a:r>
            <a:r>
              <a:rPr lang="en-US" sz="1200" kern="1200" baseline="0" dirty="0" smtClean="0">
                <a:solidFill>
                  <a:schemeClr val="tx1"/>
                </a:solidFill>
                <a:effectLst/>
                <a:latin typeface="+mn-lt"/>
                <a:ea typeface="+mn-ea"/>
                <a:cs typeface="+mn-cs"/>
              </a:rPr>
              <a:t> of </a:t>
            </a:r>
            <a:r>
              <a:rPr lang="en-US" sz="1200" b="1" kern="1200" baseline="0" dirty="0" smtClean="0">
                <a:solidFill>
                  <a:schemeClr val="tx1"/>
                </a:solidFill>
                <a:effectLst/>
                <a:latin typeface="+mn-lt"/>
                <a:ea typeface="+mn-ea"/>
                <a:cs typeface="+mn-cs"/>
              </a:rPr>
              <a:t>winch speed </a:t>
            </a:r>
            <a:r>
              <a:rPr lang="en-US" sz="1200" kern="1200" baseline="0" dirty="0" smtClean="0">
                <a:solidFill>
                  <a:schemeClr val="tx1"/>
                </a:solidFill>
                <a:effectLst/>
                <a:latin typeface="+mn-lt"/>
                <a:ea typeface="+mn-ea"/>
                <a:cs typeface="+mn-cs"/>
              </a:rPr>
              <a:t>operation to at least the levels in use during the 2017 and 2018 surveys.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Thus the</a:t>
            </a:r>
            <a:r>
              <a:rPr lang="en-US" sz="1200" kern="1200" baseline="0" dirty="0" smtClean="0">
                <a:solidFill>
                  <a:schemeClr val="tx1"/>
                </a:solidFill>
                <a:effectLst/>
                <a:latin typeface="+mn-lt"/>
                <a:ea typeface="+mn-ea"/>
                <a:cs typeface="+mn-cs"/>
              </a:rPr>
              <a:t> factor of the passive trawling </a:t>
            </a:r>
            <a:r>
              <a:rPr lang="en-US" sz="1200" kern="1200" dirty="0" smtClean="0">
                <a:solidFill>
                  <a:schemeClr val="tx1"/>
                </a:solidFill>
                <a:effectLst/>
                <a:latin typeface="+mn-lt"/>
                <a:ea typeface="+mn-ea"/>
                <a:cs typeface="+mn-cs"/>
              </a:rPr>
              <a:t>then became a</a:t>
            </a:r>
            <a:r>
              <a:rPr lang="en-US" sz="1200" kern="1200" baseline="0" dirty="0" smtClean="0">
                <a:solidFill>
                  <a:schemeClr val="tx1"/>
                </a:solidFill>
                <a:effectLst/>
                <a:latin typeface="+mn-lt"/>
                <a:ea typeface="+mn-ea"/>
                <a:cs typeface="+mn-cs"/>
              </a:rPr>
              <a:t> more </a:t>
            </a:r>
            <a:r>
              <a:rPr lang="en-US" sz="1200" kern="1200" dirty="0" smtClean="0">
                <a:solidFill>
                  <a:schemeClr val="tx1"/>
                </a:solidFill>
                <a:effectLst/>
                <a:latin typeface="+mn-lt"/>
                <a:ea typeface="+mn-ea"/>
                <a:cs typeface="+mn-cs"/>
              </a:rPr>
              <a:t>controlled factor in the 2020 survey.</a:t>
            </a:r>
          </a:p>
          <a:p>
            <a:pPr marL="628650" lvl="1" indent="-171450">
              <a:buFont typeface="Arial" panose="020B0604020202020204" pitchFamily="34" charset="0"/>
              <a:buChar char="•"/>
            </a:pP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However, given the complexities of the interaction between the trawl and the sea bottom, there exist other factors, </a:t>
            </a:r>
            <a:r>
              <a:rPr lang="en-US" sz="1200" kern="1200" dirty="0" err="1" smtClean="0">
                <a:solidFill>
                  <a:schemeClr val="tx1"/>
                </a:solidFill>
                <a:effectLst/>
                <a:latin typeface="+mn-lt"/>
                <a:ea typeface="+mn-ea"/>
                <a:cs typeface="+mn-cs"/>
              </a:rPr>
              <a:t>unquantified</a:t>
            </a:r>
            <a:r>
              <a:rPr lang="en-US" sz="1200" kern="1200" dirty="0" smtClean="0">
                <a:solidFill>
                  <a:schemeClr val="tx1"/>
                </a:solidFill>
                <a:effectLst/>
                <a:latin typeface="+mn-lt"/>
                <a:ea typeface="+mn-ea"/>
                <a:cs typeface="+mn-cs"/>
              </a:rPr>
              <a:t> and even unknown, for which a certain level of diligence is required.</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this way, we can meaningfully compare densities between different years or regions.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Otherwise, observed trends may reflect changes in the factors rather than true changes in population abundance or biomass.</a:t>
            </a:r>
            <a:endParaRPr lang="en-CA" sz="120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State that this is exceptional, with record numbers of crab</a:t>
            </a:r>
            <a:r>
              <a:rPr lang="en-US" baseline="0" dirty="0" smtClean="0"/>
              <a:t> 46000 over and above the previous record of 35000</a:t>
            </a:r>
          </a:p>
          <a:p>
            <a:pPr marL="171450" indent="-171450">
              <a:buFont typeface="Arial" panose="020B0604020202020204" pitchFamily="34" charset="0"/>
              <a:buChar char="•"/>
            </a:pPr>
            <a:r>
              <a:rPr lang="en-US" baseline="0" dirty="0" smtClean="0"/>
              <a:t>This </a:t>
            </a:r>
            <a:r>
              <a:rPr lang="en-US" baseline="0" dirty="0" err="1" smtClean="0"/>
              <a:t>immediely</a:t>
            </a:r>
            <a:r>
              <a:rPr lang="en-US" baseline="0" dirty="0" smtClean="0"/>
              <a:t> raised concerns of an increase in vessel catchability, at least for sub-legal crab, in the Avalon versus the Jean Mathieu.</a:t>
            </a: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333474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State that this is exceptional, with record numbers of crab</a:t>
            </a:r>
            <a:r>
              <a:rPr lang="en-US" baseline="0" dirty="0" smtClean="0"/>
              <a:t> 46000 over and above the previous record of 35000</a:t>
            </a:r>
          </a:p>
          <a:p>
            <a:pPr marL="171450" indent="-171450">
              <a:buFont typeface="Arial" panose="020B0604020202020204" pitchFamily="34" charset="0"/>
              <a:buChar char="•"/>
            </a:pPr>
            <a:r>
              <a:rPr lang="en-US" baseline="0" dirty="0" smtClean="0"/>
              <a:t>This </a:t>
            </a:r>
            <a:r>
              <a:rPr lang="en-US" baseline="0" dirty="0" err="1" smtClean="0"/>
              <a:t>immediely</a:t>
            </a:r>
            <a:r>
              <a:rPr lang="en-US" baseline="0" dirty="0" smtClean="0"/>
              <a:t> raised concerns of an increase in vessel catchability, at least for sub-legal crab, in the Avalon versus the Jean Mathieu.</a:t>
            </a: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5</a:t>
            </a:fld>
            <a:endParaRPr lang="en-US"/>
          </a:p>
        </p:txBody>
      </p:sp>
    </p:spTree>
    <p:extLst>
      <p:ext uri="{BB962C8B-B14F-4D97-AF65-F5344CB8AC3E}">
        <p14:creationId xmlns:p14="http://schemas.microsoft.com/office/powerpoint/2010/main" val="336175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Longer tracks are those</a:t>
            </a:r>
            <a:r>
              <a:rPr lang="en-US" baseline="0" dirty="0" smtClean="0"/>
              <a:t> along the Laurentian channel</a:t>
            </a: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7</a:t>
            </a:fld>
            <a:endParaRPr lang="en-US"/>
          </a:p>
        </p:txBody>
      </p:sp>
    </p:spTree>
    <p:extLst>
      <p:ext uri="{BB962C8B-B14F-4D97-AF65-F5344CB8AC3E}">
        <p14:creationId xmlns:p14="http://schemas.microsoft.com/office/powerpoint/2010/main" val="192155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Same gear. </a:t>
            </a:r>
            <a:r>
              <a:rPr lang="en-US" sz="1200" kern="1200" dirty="0" err="1" smtClean="0">
                <a:solidFill>
                  <a:schemeClr val="tx1"/>
                </a:solidFill>
                <a:effectLst/>
                <a:latin typeface="+mn-lt"/>
                <a:ea typeface="+mn-ea"/>
                <a:cs typeface="+mn-cs"/>
              </a:rPr>
              <a:t>Nephrops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same netting</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5-minute tows @ 2 knots.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Fishing during daylight hours.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Wind conditions &lt; 25 knots.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Reject tows with too much net damage.</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Standardize catches by swept area.</a:t>
            </a:r>
            <a:endParaRPr lang="en-CA"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14</a:t>
            </a:fld>
            <a:endParaRPr lang="en-US"/>
          </a:p>
        </p:txBody>
      </p:sp>
    </p:spTree>
    <p:extLst>
      <p:ext uri="{BB962C8B-B14F-4D97-AF65-F5344CB8AC3E}">
        <p14:creationId xmlns:p14="http://schemas.microsoft.com/office/powerpoint/2010/main" val="401339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15</a:t>
            </a:fld>
            <a:endParaRPr lang="en-US"/>
          </a:p>
        </p:txBody>
      </p:sp>
    </p:spTree>
    <p:extLst>
      <p:ext uri="{BB962C8B-B14F-4D97-AF65-F5344CB8AC3E}">
        <p14:creationId xmlns:p14="http://schemas.microsoft.com/office/powerpoint/2010/main" val="3064442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Errata section to </a:t>
            </a:r>
            <a:r>
              <a:rPr lang="en-US" dirty="0" err="1" smtClean="0"/>
              <a:t>ResDoc</a:t>
            </a:r>
            <a:r>
              <a:rPr lang="en-US" dirty="0" smtClean="0"/>
              <a:t> </a:t>
            </a:r>
            <a:r>
              <a:rPr lang="mr-IN" dirty="0" smtClean="0"/>
              <a:t>–</a:t>
            </a:r>
            <a:r>
              <a:rPr lang="en-US" dirty="0" smtClean="0"/>
              <a:t> </a:t>
            </a:r>
          </a:p>
          <a:p>
            <a:pPr marL="171450" indent="-171450">
              <a:buFont typeface="Arial" panose="020B0604020202020204" pitchFamily="34" charset="0"/>
              <a:buChar char="•"/>
            </a:pPr>
            <a:r>
              <a:rPr lang="en-US" dirty="0" smtClean="0"/>
              <a:t>What and where’s the best place to state errata from past year?</a:t>
            </a:r>
          </a:p>
          <a:p>
            <a:pPr marL="171450" indent="-171450">
              <a:buFont typeface="Arial" panose="020B0604020202020204" pitchFamily="34" charset="0"/>
              <a:buChar char="•"/>
            </a:pPr>
            <a:r>
              <a:rPr lang="en-US" dirty="0" smtClean="0"/>
              <a:t>This may include data corrections if it leads to a substantive change</a:t>
            </a:r>
          </a:p>
          <a:p>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17</a:t>
            </a:fld>
            <a:endParaRPr lang="en-US"/>
          </a:p>
        </p:txBody>
      </p:sp>
    </p:spTree>
    <p:extLst>
      <p:ext uri="{BB962C8B-B14F-4D97-AF65-F5344CB8AC3E}">
        <p14:creationId xmlns:p14="http://schemas.microsoft.com/office/powerpoint/2010/main" val="1210577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idx="1"/>
          </p:nvPr>
        </p:nvSpPr>
        <p:spPr/>
        <p:txBody>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1/19/2021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19935"/>
            <a:ext cx="7772400" cy="1455738"/>
          </a:xfrm>
        </p:spPr>
        <p:txBody>
          <a:bodyPr>
            <a:normAutofit fontScale="90000"/>
          </a:bodyPr>
          <a:lstStyle/>
          <a:p>
            <a:r>
              <a:rPr lang="en-US" dirty="0" smtClean="0"/>
              <a:t>2020 Snow Crab Stock Assessment: </a:t>
            </a:r>
            <a:br>
              <a:rPr lang="en-US" dirty="0" smtClean="0"/>
            </a:br>
            <a:r>
              <a:rPr lang="en-US" b="1" dirty="0" smtClean="0"/>
              <a:t>Review of </a:t>
            </a:r>
            <a:endParaRPr lang="en-US" b="1" dirty="0"/>
          </a:p>
        </p:txBody>
      </p:sp>
      <p:sp>
        <p:nvSpPr>
          <p:cNvPr id="3" name="Subtitle 2"/>
          <p:cNvSpPr>
            <a:spLocks noGrp="1"/>
          </p:cNvSpPr>
          <p:nvPr>
            <p:ph type="subTitle" idx="1"/>
          </p:nvPr>
        </p:nvSpPr>
        <p:spPr>
          <a:xfrm>
            <a:off x="1284138" y="3603008"/>
            <a:ext cx="6400800" cy="749300"/>
          </a:xfrm>
        </p:spPr>
        <p:txBody>
          <a:bodyPr/>
          <a:lstStyle/>
          <a:p>
            <a:r>
              <a:rPr lang="en-US" dirty="0" smtClean="0"/>
              <a:t>Southern Gulf of St Lawrence</a:t>
            </a:r>
            <a:endParaRPr lang="en-US" dirty="0"/>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95484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Females 2018-2020</a:t>
            </a:r>
            <a:endParaRPr lang="en-CA" dirty="0"/>
          </a:p>
        </p:txBody>
      </p:sp>
      <p:sp>
        <p:nvSpPr>
          <p:cNvPr id="3" name="Content Placeholder 2"/>
          <p:cNvSpPr>
            <a:spLocks noGrp="1"/>
          </p:cNvSpPr>
          <p:nvPr>
            <p:ph idx="1"/>
          </p:nvPr>
        </p:nvSpPr>
        <p:spPr/>
        <p:txBody>
          <a:bodyPr/>
          <a:lstStyle/>
          <a:p>
            <a:endParaRPr lang="en-CA" dirty="0"/>
          </a:p>
        </p:txBody>
      </p:sp>
    </p:spTree>
    <p:extLst>
      <p:ext uri="{BB962C8B-B14F-4D97-AF65-F5344CB8AC3E}">
        <p14:creationId xmlns:p14="http://schemas.microsoft.com/office/powerpoint/2010/main" val="14163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Summary:</a:t>
            </a:r>
            <a:endParaRPr lang="en-CA" dirty="0"/>
          </a:p>
        </p:txBody>
      </p:sp>
      <p:sp>
        <p:nvSpPr>
          <p:cNvPr id="3" name="Content Placeholder 2"/>
          <p:cNvSpPr>
            <a:spLocks noGrp="1"/>
          </p:cNvSpPr>
          <p:nvPr>
            <p:ph idx="1"/>
          </p:nvPr>
        </p:nvSpPr>
        <p:spPr>
          <a:xfrm>
            <a:off x="457200" y="1341582"/>
            <a:ext cx="8229600" cy="4525963"/>
          </a:xfrm>
        </p:spPr>
        <p:txBody>
          <a:bodyPr>
            <a:normAutofit fontScale="85000" lnSpcReduction="10000"/>
          </a:bodyPr>
          <a:lstStyle/>
          <a:p>
            <a:r>
              <a:rPr lang="en-US" sz="2800" dirty="0" smtClean="0"/>
              <a:t>Passive-phase trawling does not seem to be the mechanism for the increase in sub-legal crab from 2018 to 2019.</a:t>
            </a:r>
          </a:p>
          <a:p>
            <a:r>
              <a:rPr lang="en-US" sz="2800" dirty="0" smtClean="0"/>
              <a:t>If the passive phase is not the causative mechanism, (its fishing efficiency is low during this phase), then indices for 2019 and 2020 may be interpreted as fair estimates of trawlable biomass (i.e. minimum estimates of true biomass), though they may be subject to other sources of bias.</a:t>
            </a:r>
          </a:p>
          <a:p>
            <a:pPr lvl="1"/>
            <a:r>
              <a:rPr lang="en-US" sz="2400" dirty="0" smtClean="0"/>
              <a:t>2018 would be underestimated with respect to 2019 and 2020.</a:t>
            </a:r>
          </a:p>
          <a:p>
            <a:r>
              <a:rPr lang="en-US" sz="2800" dirty="0" smtClean="0"/>
              <a:t>Surveys 2019 and 2020 have very similar scales – whatever mechanism is at work, it seems to be operating with the same intensity for both years, despite passive phase controls.</a:t>
            </a:r>
          </a:p>
          <a:p>
            <a:r>
              <a:rPr lang="en-US" sz="2800" dirty="0" smtClean="0"/>
              <a:t>This mechanism is unknown.</a:t>
            </a:r>
          </a:p>
          <a:p>
            <a:endParaRPr lang="en-CA" sz="2800" dirty="0"/>
          </a:p>
        </p:txBody>
      </p:sp>
    </p:spTree>
    <p:extLst>
      <p:ext uri="{BB962C8B-B14F-4D97-AF65-F5344CB8AC3E}">
        <p14:creationId xmlns:p14="http://schemas.microsoft.com/office/powerpoint/2010/main" val="145489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3653"/>
          </a:xfrm>
        </p:spPr>
        <p:txBody>
          <a:bodyPr>
            <a:normAutofit/>
          </a:bodyPr>
          <a:lstStyle/>
          <a:p>
            <a:r>
              <a:rPr lang="en-US" sz="3200" dirty="0" smtClean="0"/>
              <a:t>Why is the legal component so stable?</a:t>
            </a:r>
            <a:endParaRPr lang="en-CA" sz="3200" dirty="0"/>
          </a:p>
        </p:txBody>
      </p:sp>
      <p:sp>
        <p:nvSpPr>
          <p:cNvPr id="3" name="Content Placeholder 2"/>
          <p:cNvSpPr>
            <a:spLocks noGrp="1"/>
          </p:cNvSpPr>
          <p:nvPr>
            <p:ph idx="1"/>
          </p:nvPr>
        </p:nvSpPr>
        <p:spPr>
          <a:xfrm>
            <a:off x="457200" y="1415472"/>
            <a:ext cx="8229600" cy="4525963"/>
          </a:xfrm>
        </p:spPr>
        <p:txBody>
          <a:bodyPr>
            <a:normAutofit fontScale="92500" lnSpcReduction="10000"/>
          </a:bodyPr>
          <a:lstStyle/>
          <a:p>
            <a:r>
              <a:rPr lang="en-US" dirty="0" smtClean="0"/>
              <a:t>Change in catchability is size-selective &lt; 95mm</a:t>
            </a:r>
          </a:p>
          <a:p>
            <a:pPr lvl="1"/>
            <a:r>
              <a:rPr lang="en-US" dirty="0" smtClean="0"/>
              <a:t>Explains the observed pattern</a:t>
            </a:r>
          </a:p>
          <a:p>
            <a:pPr lvl="1"/>
            <a:r>
              <a:rPr lang="en-US" dirty="0" smtClean="0"/>
              <a:t>Why is there such a large contrast in catchability between a 90mm and 100 mm</a:t>
            </a:r>
          </a:p>
          <a:p>
            <a:pPr lvl="1"/>
            <a:endParaRPr lang="en-US" dirty="0"/>
          </a:p>
          <a:p>
            <a:r>
              <a:rPr lang="en-US" dirty="0" smtClean="0"/>
              <a:t>Significant increase in indirect mortality related to fishing activities in 2019 and 2020, relative to 2018.</a:t>
            </a:r>
          </a:p>
          <a:p>
            <a:pPr lvl="1"/>
            <a:r>
              <a:rPr lang="en-US" dirty="0" smtClean="0"/>
              <a:t>Possibly due to large-scale spatial redistributions of effort observed in 2019 and 2020.</a:t>
            </a:r>
          </a:p>
          <a:p>
            <a:pPr lvl="1"/>
            <a:endParaRPr lang="en-US" dirty="0"/>
          </a:p>
          <a:p>
            <a:pPr lvl="1"/>
            <a:endParaRPr lang="en-US" dirty="0" smtClean="0"/>
          </a:p>
        </p:txBody>
      </p:sp>
    </p:spTree>
    <p:extLst>
      <p:ext uri="{BB962C8B-B14F-4D97-AF65-F5344CB8AC3E}">
        <p14:creationId xmlns:p14="http://schemas.microsoft.com/office/powerpoint/2010/main" val="1212414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6707"/>
          </a:xfrm>
        </p:spPr>
        <p:txBody>
          <a:bodyPr>
            <a:normAutofit fontScale="90000"/>
          </a:bodyPr>
          <a:lstStyle/>
          <a:p>
            <a:pPr algn="l"/>
            <a:r>
              <a:rPr lang="en-US" dirty="0" smtClean="0"/>
              <a:t>Recommendation or Implications for management</a:t>
            </a:r>
            <a:endParaRPr lang="en-CA" dirty="0"/>
          </a:p>
        </p:txBody>
      </p:sp>
      <p:sp>
        <p:nvSpPr>
          <p:cNvPr id="3" name="Content Placeholder 2"/>
          <p:cNvSpPr>
            <a:spLocks noGrp="1"/>
          </p:cNvSpPr>
          <p:nvPr>
            <p:ph idx="1"/>
          </p:nvPr>
        </p:nvSpPr>
        <p:spPr/>
        <p:txBody>
          <a:bodyPr/>
          <a:lstStyle/>
          <a:p>
            <a:r>
              <a:rPr lang="en-US" dirty="0" smtClean="0"/>
              <a:t>Time series is inconsistent.</a:t>
            </a:r>
          </a:p>
          <a:p>
            <a:endParaRPr lang="en-US" dirty="0" smtClean="0"/>
          </a:p>
          <a:p>
            <a:r>
              <a:rPr lang="en-US" dirty="0" smtClean="0"/>
              <a:t>Evaluation of the stock status with respect to reference points and the historical series may be skewed (biased)</a:t>
            </a:r>
          </a:p>
          <a:p>
            <a:endParaRPr lang="en-US" dirty="0"/>
          </a:p>
          <a:p>
            <a:r>
              <a:rPr lang="en-US" dirty="0" smtClean="0"/>
              <a:t>The bias associated with the commercial component </a:t>
            </a:r>
            <a:r>
              <a:rPr lang="en-US" dirty="0" err="1" smtClean="0"/>
              <a:t>i</a:t>
            </a:r>
            <a:endParaRPr lang="en-US" dirty="0" smtClean="0"/>
          </a:p>
          <a:p>
            <a:endParaRPr lang="en-US" dirty="0"/>
          </a:p>
          <a:p>
            <a:endParaRPr lang="en-CA" dirty="0"/>
          </a:p>
        </p:txBody>
      </p:sp>
    </p:spTree>
    <p:extLst>
      <p:ext uri="{BB962C8B-B14F-4D97-AF65-F5344CB8AC3E}">
        <p14:creationId xmlns:p14="http://schemas.microsoft.com/office/powerpoint/2010/main" val="3039518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0022" y="1269901"/>
            <a:ext cx="7600339" cy="4856667"/>
            <a:chOff x="575828" y="1269901"/>
            <a:chExt cx="7600339" cy="4856667"/>
          </a:xfrm>
        </p:grpSpPr>
        <p:grpSp>
          <p:nvGrpSpPr>
            <p:cNvPr id="17" name="Group 16"/>
            <p:cNvGrpSpPr/>
            <p:nvPr/>
          </p:nvGrpSpPr>
          <p:grpSpPr>
            <a:xfrm>
              <a:off x="3707286" y="1269901"/>
              <a:ext cx="1458302" cy="4856667"/>
              <a:chOff x="3875460" y="570484"/>
              <a:chExt cx="1587858" cy="5932230"/>
            </a:xfrm>
          </p:grpSpPr>
          <p:sp>
            <p:nvSpPr>
              <p:cNvPr id="13" name="Up-Down Arrow 12"/>
              <p:cNvSpPr/>
              <p:nvPr/>
            </p:nvSpPr>
            <p:spPr>
              <a:xfrm>
                <a:off x="4418577" y="992483"/>
                <a:ext cx="501626" cy="5196005"/>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010825" y="570484"/>
                <a:ext cx="1317129" cy="421999"/>
              </a:xfrm>
              <a:prstGeom prst="rect">
                <a:avLst/>
              </a:prstGeom>
              <a:noFill/>
            </p:spPr>
            <p:txBody>
              <a:bodyPr wrap="none" rtlCol="0">
                <a:spAutoFit/>
              </a:bodyPr>
              <a:lstStyle/>
              <a:p>
                <a:pPr algn="ctr"/>
                <a:r>
                  <a:rPr lang="en-US" b="1" dirty="0" smtClean="0"/>
                  <a:t>Accounted</a:t>
                </a:r>
                <a:endParaRPr lang="en-US" b="1" dirty="0"/>
              </a:p>
            </p:txBody>
          </p:sp>
          <p:sp>
            <p:nvSpPr>
              <p:cNvPr id="16" name="TextBox 15"/>
              <p:cNvSpPr txBox="1"/>
              <p:nvPr/>
            </p:nvSpPr>
            <p:spPr>
              <a:xfrm>
                <a:off x="3875460" y="6080715"/>
                <a:ext cx="1587858" cy="421999"/>
              </a:xfrm>
              <a:prstGeom prst="rect">
                <a:avLst/>
              </a:prstGeom>
              <a:noFill/>
            </p:spPr>
            <p:txBody>
              <a:bodyPr wrap="none" rtlCol="0">
                <a:spAutoFit/>
              </a:bodyPr>
              <a:lstStyle/>
              <a:p>
                <a:pPr algn="ctr"/>
                <a:r>
                  <a:rPr lang="en-US" b="1" dirty="0" smtClean="0"/>
                  <a:t>Unaccounted</a:t>
                </a:r>
                <a:endParaRPr lang="en-US" b="1" dirty="0"/>
              </a:p>
            </p:txBody>
          </p:sp>
        </p:grpSp>
        <p:grpSp>
          <p:nvGrpSpPr>
            <p:cNvPr id="20" name="Group 19"/>
            <p:cNvGrpSpPr/>
            <p:nvPr/>
          </p:nvGrpSpPr>
          <p:grpSpPr>
            <a:xfrm>
              <a:off x="575828" y="3509526"/>
              <a:ext cx="7250464" cy="401618"/>
              <a:chOff x="133491" y="3281595"/>
              <a:chExt cx="8509504" cy="458889"/>
            </a:xfrm>
          </p:grpSpPr>
          <p:sp>
            <p:nvSpPr>
              <p:cNvPr id="14" name="Left-Right Arrow 13"/>
              <p:cNvSpPr/>
              <p:nvPr/>
            </p:nvSpPr>
            <p:spPr>
              <a:xfrm>
                <a:off x="1761029" y="3281595"/>
                <a:ext cx="5699324" cy="45888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33491" y="3295650"/>
                <a:ext cx="1443425" cy="369332"/>
              </a:xfrm>
              <a:prstGeom prst="rect">
                <a:avLst/>
              </a:prstGeom>
              <a:noFill/>
            </p:spPr>
            <p:txBody>
              <a:bodyPr wrap="none" rtlCol="0">
                <a:spAutoFit/>
              </a:bodyPr>
              <a:lstStyle/>
              <a:p>
                <a:r>
                  <a:rPr lang="en-US" b="1" dirty="0" smtClean="0"/>
                  <a:t>Uncontrolled</a:t>
                </a:r>
                <a:endParaRPr lang="en-US" b="1" dirty="0"/>
              </a:p>
            </p:txBody>
          </p:sp>
          <p:sp>
            <p:nvSpPr>
              <p:cNvPr id="19" name="TextBox 18"/>
              <p:cNvSpPr txBox="1"/>
              <p:nvPr/>
            </p:nvSpPr>
            <p:spPr>
              <a:xfrm>
                <a:off x="7448550" y="3317453"/>
                <a:ext cx="1194445" cy="369332"/>
              </a:xfrm>
              <a:prstGeom prst="rect">
                <a:avLst/>
              </a:prstGeom>
              <a:noFill/>
            </p:spPr>
            <p:txBody>
              <a:bodyPr wrap="none" rtlCol="0">
                <a:spAutoFit/>
              </a:bodyPr>
              <a:lstStyle/>
              <a:p>
                <a:r>
                  <a:rPr lang="en-US" b="1" dirty="0"/>
                  <a:t>C</a:t>
                </a:r>
                <a:r>
                  <a:rPr lang="en-US" b="1" dirty="0" smtClean="0"/>
                  <a:t>ontrolled</a:t>
                </a:r>
                <a:endParaRPr lang="en-US" b="1" dirty="0"/>
              </a:p>
            </p:txBody>
          </p:sp>
        </p:grpSp>
        <p:sp>
          <p:nvSpPr>
            <p:cNvPr id="21" name="TextBox 20"/>
            <p:cNvSpPr txBox="1"/>
            <p:nvPr/>
          </p:nvSpPr>
          <p:spPr>
            <a:xfrm>
              <a:off x="2313103" y="1670343"/>
              <a:ext cx="1394183" cy="338554"/>
            </a:xfrm>
            <a:prstGeom prst="rect">
              <a:avLst/>
            </a:prstGeom>
            <a:noFill/>
          </p:spPr>
          <p:txBody>
            <a:bodyPr wrap="square" rtlCol="0">
              <a:spAutoFit/>
            </a:bodyPr>
            <a:lstStyle/>
            <a:p>
              <a:pPr algn="r"/>
              <a:r>
                <a:rPr lang="en-US" sz="1600" i="1" dirty="0" smtClean="0"/>
                <a:t>Swept area</a:t>
              </a:r>
            </a:p>
          </p:txBody>
        </p:sp>
        <p:sp>
          <p:nvSpPr>
            <p:cNvPr id="22" name="TextBox 21"/>
            <p:cNvSpPr txBox="1"/>
            <p:nvPr/>
          </p:nvSpPr>
          <p:spPr>
            <a:xfrm>
              <a:off x="5959896" y="2213435"/>
              <a:ext cx="2216271" cy="1323439"/>
            </a:xfrm>
            <a:prstGeom prst="rect">
              <a:avLst/>
            </a:prstGeom>
            <a:noFill/>
          </p:spPr>
          <p:txBody>
            <a:bodyPr wrap="square" rtlCol="0">
              <a:spAutoFit/>
            </a:bodyPr>
            <a:lstStyle/>
            <a:p>
              <a:r>
                <a:rPr lang="en-US" sz="1600" i="1" dirty="0" smtClean="0"/>
                <a:t>Vessel speed</a:t>
              </a:r>
            </a:p>
            <a:p>
              <a:r>
                <a:rPr lang="en-US" sz="1600" i="1" dirty="0" smtClean="0"/>
                <a:t>5-minute tow duration</a:t>
              </a:r>
            </a:p>
            <a:p>
              <a:r>
                <a:rPr lang="en-US" sz="1600" i="1" dirty="0" smtClean="0"/>
                <a:t>Gear dimensions</a:t>
              </a:r>
            </a:p>
            <a:p>
              <a:r>
                <a:rPr lang="en-US" sz="1600" i="1" dirty="0" smtClean="0"/>
                <a:t>Gear configuration</a:t>
              </a:r>
            </a:p>
            <a:p>
              <a:r>
                <a:rPr lang="en-US" sz="1600" i="1" dirty="0"/>
                <a:t>Time of </a:t>
              </a:r>
              <a:r>
                <a:rPr lang="en-US" sz="1600" i="1" dirty="0" smtClean="0"/>
                <a:t>day</a:t>
              </a:r>
            </a:p>
          </p:txBody>
        </p:sp>
        <p:sp>
          <p:nvSpPr>
            <p:cNvPr id="24" name="TextBox 23"/>
            <p:cNvSpPr txBox="1"/>
            <p:nvPr/>
          </p:nvSpPr>
          <p:spPr>
            <a:xfrm>
              <a:off x="1434251" y="4112046"/>
              <a:ext cx="2610375" cy="1323439"/>
            </a:xfrm>
            <a:prstGeom prst="rect">
              <a:avLst/>
            </a:prstGeom>
            <a:noFill/>
          </p:spPr>
          <p:txBody>
            <a:bodyPr wrap="square" rtlCol="0">
              <a:spAutoFit/>
            </a:bodyPr>
            <a:lstStyle/>
            <a:p>
              <a:pPr algn="r"/>
              <a:r>
                <a:rPr lang="en-US" sz="1600" i="1" dirty="0" smtClean="0"/>
                <a:t>Sea conditions (0-25 </a:t>
              </a:r>
              <a:r>
                <a:rPr lang="en-US" sz="1600" i="1" dirty="0" err="1" smtClean="0"/>
                <a:t>kts</a:t>
              </a:r>
              <a:r>
                <a:rPr lang="en-US" sz="1600" i="1" dirty="0" smtClean="0"/>
                <a:t>)</a:t>
              </a:r>
            </a:p>
            <a:p>
              <a:pPr algn="r"/>
              <a:r>
                <a:rPr lang="en-US" sz="1600" i="1" dirty="0" smtClean="0"/>
                <a:t>Survey station relocations</a:t>
              </a:r>
              <a:endParaRPr lang="en-US" sz="1600" i="1" dirty="0"/>
            </a:p>
            <a:p>
              <a:pPr algn="r"/>
              <a:r>
                <a:rPr lang="en-US" sz="1600" i="1" dirty="0" smtClean="0"/>
                <a:t>Survey vessels</a:t>
              </a:r>
            </a:p>
            <a:p>
              <a:pPr algn="r"/>
              <a:r>
                <a:rPr lang="en-US" sz="1600" i="1" dirty="0" smtClean="0"/>
                <a:t>End-of-tow procedures</a:t>
              </a:r>
            </a:p>
            <a:p>
              <a:pPr algn="r"/>
              <a:r>
                <a:rPr lang="en-US" sz="1600" i="1" dirty="0" smtClean="0"/>
                <a:t>Sea bottom</a:t>
              </a:r>
            </a:p>
          </p:txBody>
        </p:sp>
      </p:grpSp>
      <p:sp>
        <p:nvSpPr>
          <p:cNvPr id="26" name="TextBox 25"/>
          <p:cNvSpPr txBox="1"/>
          <p:nvPr/>
        </p:nvSpPr>
        <p:spPr>
          <a:xfrm>
            <a:off x="385412" y="309285"/>
            <a:ext cx="5256442" cy="646331"/>
          </a:xfrm>
          <a:prstGeom prst="rect">
            <a:avLst/>
          </a:prstGeom>
          <a:noFill/>
        </p:spPr>
        <p:txBody>
          <a:bodyPr wrap="none" rtlCol="0">
            <a:spAutoFit/>
          </a:bodyPr>
          <a:lstStyle/>
          <a:p>
            <a:r>
              <a:rPr lang="en-US" sz="3600" b="1" dirty="0" smtClean="0"/>
              <a:t>Snow Crab Survey Factors:</a:t>
            </a:r>
            <a:endParaRPr lang="en-US" sz="3600" b="1" dirty="0"/>
          </a:p>
        </p:txBody>
      </p:sp>
      <p:sp>
        <p:nvSpPr>
          <p:cNvPr id="27" name="TextBox 26"/>
          <p:cNvSpPr txBox="1"/>
          <p:nvPr/>
        </p:nvSpPr>
        <p:spPr>
          <a:xfrm>
            <a:off x="5165339" y="6434627"/>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
        <p:nvSpPr>
          <p:cNvPr id="3" name="TextBox 2"/>
          <p:cNvSpPr txBox="1"/>
          <p:nvPr/>
        </p:nvSpPr>
        <p:spPr>
          <a:xfrm>
            <a:off x="5189129" y="3942769"/>
            <a:ext cx="1267081" cy="338554"/>
          </a:xfrm>
          <a:prstGeom prst="rect">
            <a:avLst/>
          </a:prstGeom>
          <a:noFill/>
        </p:spPr>
        <p:txBody>
          <a:bodyPr wrap="none" rtlCol="0">
            <a:spAutoFit/>
          </a:bodyPr>
          <a:lstStyle/>
          <a:p>
            <a:r>
              <a:rPr lang="en-US" sz="1600" i="1" dirty="0" smtClean="0"/>
              <a:t>Time of year</a:t>
            </a:r>
            <a:endParaRPr lang="en-US" sz="1600" i="1" dirty="0"/>
          </a:p>
        </p:txBody>
      </p:sp>
      <p:sp>
        <p:nvSpPr>
          <p:cNvPr id="4" name="Rectangle 3"/>
          <p:cNvSpPr/>
          <p:nvPr/>
        </p:nvSpPr>
        <p:spPr>
          <a:xfrm>
            <a:off x="2236754" y="2832192"/>
            <a:ext cx="2326293" cy="584775"/>
          </a:xfrm>
          <a:prstGeom prst="rect">
            <a:avLst/>
          </a:prstGeom>
        </p:spPr>
        <p:txBody>
          <a:bodyPr wrap="square">
            <a:spAutoFit/>
          </a:bodyPr>
          <a:lstStyle/>
          <a:p>
            <a:pPr algn="r"/>
            <a:r>
              <a:rPr lang="en-US" sz="1600" i="1" dirty="0"/>
              <a:t>Trawl damage</a:t>
            </a:r>
          </a:p>
          <a:p>
            <a:pPr algn="r"/>
            <a:r>
              <a:rPr lang="en-US" sz="1600" i="1" dirty="0"/>
              <a:t>Sea conditions (&gt;25 </a:t>
            </a:r>
            <a:r>
              <a:rPr lang="en-US" sz="1600" i="1" dirty="0" err="1"/>
              <a:t>kts</a:t>
            </a:r>
            <a:r>
              <a:rPr lang="en-US" sz="1600" i="1" dirty="0"/>
              <a:t>)</a:t>
            </a:r>
          </a:p>
        </p:txBody>
      </p:sp>
    </p:spTree>
    <p:extLst>
      <p:ext uri="{BB962C8B-B14F-4D97-AF65-F5344CB8AC3E}">
        <p14:creationId xmlns:p14="http://schemas.microsoft.com/office/powerpoint/2010/main" val="288662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3219"/>
          </a:xfrm>
        </p:spPr>
        <p:txBody>
          <a:bodyPr>
            <a:normAutofit/>
          </a:bodyPr>
          <a:lstStyle/>
          <a:p>
            <a:pPr algn="l"/>
            <a:r>
              <a:rPr lang="en-US" sz="3600" dirty="0" smtClean="0"/>
              <a:t>Passive phase duration:</a:t>
            </a:r>
            <a:endParaRPr lang="en-US" sz="3600" dirty="0"/>
          </a:p>
        </p:txBody>
      </p:sp>
      <p:sp>
        <p:nvSpPr>
          <p:cNvPr id="3" name="Content Placeholder 2"/>
          <p:cNvSpPr>
            <a:spLocks noGrp="1"/>
          </p:cNvSpPr>
          <p:nvPr>
            <p:ph idx="1"/>
          </p:nvPr>
        </p:nvSpPr>
        <p:spPr/>
        <p:txBody>
          <a:bodyPr>
            <a:normAutofit fontScale="32500" lnSpcReduction="20000"/>
          </a:bodyPr>
          <a:lstStyle/>
          <a:p>
            <a:r>
              <a:rPr lang="en-US" dirty="0"/>
              <a:t>It was shown in 2019 that a prolonged latent passive trawling phase existed between the trawl stop signal and the time the trawl lifted off the bottom. Estimates of the swept areas for this latent phase were 1014m</a:t>
            </a:r>
            <a:r>
              <a:rPr lang="en-US" baseline="30000" dirty="0"/>
              <a:t>2</a:t>
            </a:r>
            <a:r>
              <a:rPr lang="en-US" dirty="0"/>
              <a:t> for 2017 and 938m</a:t>
            </a:r>
            <a:r>
              <a:rPr lang="en-US" baseline="30000" dirty="0"/>
              <a:t>2</a:t>
            </a:r>
            <a:r>
              <a:rPr lang="en-US" dirty="0"/>
              <a:t> for 2018 (Ref). As the average swept area for survey tows during active trawling is ~2700m</a:t>
            </a:r>
            <a:r>
              <a:rPr lang="en-US" baseline="30000" dirty="0"/>
              <a:t>2</a:t>
            </a:r>
            <a:r>
              <a:rPr lang="en-US" dirty="0"/>
              <a:t>, the scale of this passive trawling phase was highlighted as a potentially large source of observation bias. Moreover, slower operation of the winch during hauling aboard the Avalon Voyager II further increased the extent of this phase to 1270m</a:t>
            </a:r>
            <a:r>
              <a:rPr lang="en-US" baseline="30000" dirty="0"/>
              <a:t>2</a:t>
            </a:r>
            <a:r>
              <a:rPr lang="en-US" dirty="0"/>
              <a:t>.</a:t>
            </a:r>
            <a:endParaRPr lang="en-CA" dirty="0"/>
          </a:p>
          <a:p>
            <a:r>
              <a:rPr lang="en-US" dirty="0"/>
              <a:t>To remedy this situation, three changes in the fishing protocol were applied in 2020: the winching speed was operated at speeds comparable or greater than those of 2017 and 2018, the survey vessel applied a stronger deceleration following the stop signal, and the survey vessel maneuvered off to the side at when winching was initiated, to minimize cable tension during winching of the trawl.</a:t>
            </a:r>
            <a:endParaRPr lang="en-CA" dirty="0"/>
          </a:p>
          <a:p>
            <a:r>
              <a:rPr lang="en-US" dirty="0"/>
              <a:t>Figure 9 shows survey vessel tracks for 2017 to 2020 during active trawling, as well as during winching of the trawl before it leaves the sea bottom. This figure shows the prolonged forward movement of the survey vessel during the passive trawling phase relative to 2017 and 2018. In contrast, vessel tracks during winching in 2020 are much reduced in length, and clearly show that the vessel generally turned sideways after the stop signal.</a:t>
            </a:r>
            <a:endParaRPr lang="en-CA" dirty="0"/>
          </a:p>
          <a:p>
            <a:r>
              <a:rPr lang="en-US" dirty="0"/>
              <a:t>The time required to haul the trawl doors to the surface decreased from an average 312s in 2019 to 218s in 2020, which was lower than 263s observed in 2017. This shows that winch speed was higher in 2020. Perhaps </a:t>
            </a:r>
            <a:r>
              <a:rPr lang="en-US" dirty="0" smtClean="0"/>
              <a:t>counter-intuitively</a:t>
            </a:r>
            <a:r>
              <a:rPr lang="en-US" dirty="0"/>
              <a:t>, the average time spent by the trawl on the bottom during winching increased slightly from 116s in 2019 to 130s in 2020, both of which are longer than the values of 82s in 2017 and 75s observed in 2018. One way to explain this odd result is to consider the vertical force required to lift the trawl off the bottom and how it would change in response to a reduction in cable tension. In such a case, the trawl would have to be brought closer to the survey vessel, with the steeper cable angle translating into the required vertical lift. In other words, lower cable tension, say from a slower-moving vessel as in 2020, requires that more cable be winched prior to liftoff of the trawl. This perhaps explains why the duration of the passive phase remains unchanged.</a:t>
            </a:r>
            <a:endParaRPr lang="en-CA" dirty="0"/>
          </a:p>
          <a:p>
            <a:r>
              <a:rPr lang="en-US" dirty="0"/>
              <a:t>This being said, the goal of the new measures brought about in 2020 was to reduce movement of the trawl on the bottom during winching, i.e. reduce the horizontal component of the cable force, not the amount of time spent by the trawl on the bottom. Indeed, the end-of-tow vessel maneuvers and reduced haul times and inferred steeper liftoff angles all point to much reduced movement of the trawl, though its true movement and catch efficiency during this phase is not known directly</a:t>
            </a:r>
            <a:r>
              <a:rPr lang="en-US" dirty="0" smtClean="0"/>
              <a:t>.</a:t>
            </a:r>
          </a:p>
          <a:p>
            <a:endParaRPr lang="en-US" dirty="0"/>
          </a:p>
          <a:p>
            <a:endParaRPr lang="en-US" dirty="0" smtClean="0"/>
          </a:p>
          <a:p>
            <a:r>
              <a:rPr lang="en-US" dirty="0" smtClean="0"/>
              <a:t>This entails that passive phase as a </a:t>
            </a:r>
            <a:r>
              <a:rPr lang="en-US" dirty="0" err="1" smtClean="0"/>
              <a:t>likeliy</a:t>
            </a:r>
            <a:r>
              <a:rPr lang="en-US" dirty="0" smtClean="0"/>
              <a:t> mechanistic </a:t>
            </a:r>
            <a:r>
              <a:rPr lang="en-US" dirty="0" err="1" smtClean="0"/>
              <a:t>explation</a:t>
            </a:r>
            <a:r>
              <a:rPr lang="en-US" dirty="0" smtClean="0"/>
              <a:t> or cause of the the increase </a:t>
            </a:r>
            <a:r>
              <a:rPr lang="mr-IN" dirty="0" smtClean="0"/>
              <a:t>…</a:t>
            </a:r>
            <a:r>
              <a:rPr lang="en-CA" dirty="0" smtClean="0"/>
              <a:t>.</a:t>
            </a:r>
          </a:p>
          <a:p>
            <a:r>
              <a:rPr lang="mr-IN" dirty="0" smtClean="0"/>
              <a:t>…</a:t>
            </a:r>
            <a:r>
              <a:rPr lang="en-CA" dirty="0" smtClean="0"/>
              <a:t>effectively rules out passive phase trawling as a </a:t>
            </a:r>
            <a:r>
              <a:rPr lang="en-CA" dirty="0" err="1" smtClean="0"/>
              <a:t>likeliy</a:t>
            </a:r>
            <a:r>
              <a:rPr lang="en-CA" dirty="0" smtClean="0"/>
              <a:t> cause of the 2018-2019 catch increase, and hints that passive phase trawling is not efficient, given that, </a:t>
            </a:r>
            <a:endParaRPr lang="en-CA" dirty="0"/>
          </a:p>
          <a:p>
            <a:endParaRPr lang="en-US" dirty="0" smtClean="0"/>
          </a:p>
          <a:p>
            <a:r>
              <a:rPr lang="en-US" dirty="0" smtClean="0"/>
              <a:t>Revise Somerton articles on crab </a:t>
            </a:r>
            <a:r>
              <a:rPr lang="en-US" dirty="0" err="1" smtClean="0"/>
              <a:t>catchability</a:t>
            </a:r>
            <a:r>
              <a:rPr lang="en-US" dirty="0" smtClean="0"/>
              <a:t> in double trawl experiment</a:t>
            </a:r>
          </a:p>
          <a:p>
            <a:r>
              <a:rPr lang="en-US" dirty="0" smtClean="0"/>
              <a:t>Add temperature as bias table,</a:t>
            </a:r>
          </a:p>
          <a:p>
            <a:r>
              <a:rPr lang="en-US" dirty="0" smtClean="0"/>
              <a:t>Add time of day, environmental conditions to bias table</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358793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925"/>
          </a:xfrm>
        </p:spPr>
        <p:txBody>
          <a:bodyPr>
            <a:normAutofit/>
          </a:bodyPr>
          <a:lstStyle/>
          <a:p>
            <a:pPr algn="l"/>
            <a:r>
              <a:rPr lang="en-US" dirty="0" err="1" smtClean="0"/>
              <a:t>Mullowney</a:t>
            </a:r>
            <a:r>
              <a:rPr lang="en-US" dirty="0" smtClean="0"/>
              <a:t> drift:</a:t>
            </a:r>
            <a:endParaRPr lang="en-US" dirty="0"/>
          </a:p>
        </p:txBody>
      </p:sp>
      <p:sp>
        <p:nvSpPr>
          <p:cNvPr id="3" name="Content Placeholder 2"/>
          <p:cNvSpPr>
            <a:spLocks noGrp="1"/>
          </p:cNvSpPr>
          <p:nvPr>
            <p:ph idx="1"/>
          </p:nvPr>
        </p:nvSpPr>
        <p:spPr>
          <a:xfrm>
            <a:off x="457200" y="1606373"/>
            <a:ext cx="8453708" cy="3862712"/>
          </a:xfrm>
        </p:spPr>
        <p:txBody>
          <a:bodyPr>
            <a:normAutofit/>
          </a:bodyPr>
          <a:lstStyle/>
          <a:p>
            <a:pPr marL="0" indent="0">
              <a:buNone/>
            </a:pPr>
            <a:r>
              <a:rPr lang="en-US" dirty="0" smtClean="0"/>
              <a:t>An issue if:</a:t>
            </a:r>
          </a:p>
          <a:p>
            <a:r>
              <a:rPr lang="en-US" dirty="0" smtClean="0"/>
              <a:t>crab have different densities, on average, between trawlable versus </a:t>
            </a:r>
            <a:r>
              <a:rPr lang="en-US" dirty="0" err="1" smtClean="0"/>
              <a:t>untrawlable</a:t>
            </a:r>
            <a:r>
              <a:rPr lang="en-US" dirty="0" smtClean="0"/>
              <a:t> bottoms.</a:t>
            </a:r>
          </a:p>
          <a:p>
            <a:endParaRPr lang="en-US" dirty="0" smtClean="0"/>
          </a:p>
          <a:p>
            <a:r>
              <a:rPr lang="en-US" dirty="0" smtClean="0"/>
              <a:t>crab have different catchabilities between the two types of bottom (even if when the </a:t>
            </a:r>
            <a:r>
              <a:rPr lang="en-US" dirty="0" err="1" smtClean="0"/>
              <a:t>densties</a:t>
            </a:r>
            <a:r>
              <a:rPr lang="en-US" dirty="0" smtClean="0"/>
              <a:t> are the same).</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890258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612"/>
          </a:xfrm>
        </p:spPr>
        <p:txBody>
          <a:bodyPr>
            <a:normAutofit fontScale="90000"/>
          </a:bodyPr>
          <a:lstStyle/>
          <a:p>
            <a:pPr algn="l"/>
            <a:r>
              <a:rPr lang="en-US" b="1" dirty="0"/>
              <a:t>Errata RAP </a:t>
            </a:r>
            <a:r>
              <a:rPr lang="en-US" b="1" dirty="0" smtClean="0"/>
              <a:t>2019:</a:t>
            </a:r>
            <a:endParaRPr lang="en-US" b="1" dirty="0"/>
          </a:p>
        </p:txBody>
      </p:sp>
      <p:sp>
        <p:nvSpPr>
          <p:cNvPr id="3" name="Content Placeholder 2"/>
          <p:cNvSpPr>
            <a:spLocks noGrp="1"/>
          </p:cNvSpPr>
          <p:nvPr>
            <p:ph idx="1"/>
          </p:nvPr>
        </p:nvSpPr>
        <p:spPr>
          <a:xfrm>
            <a:off x="457200" y="1285876"/>
            <a:ext cx="8229600" cy="4603936"/>
          </a:xfrm>
        </p:spPr>
        <p:txBody>
          <a:bodyPr>
            <a:normAutofit/>
          </a:bodyPr>
          <a:lstStyle/>
          <a:p>
            <a:r>
              <a:rPr lang="en-US" dirty="0" smtClean="0"/>
              <a:t>Recruitment prediction from last year excluded male R-2 crab &gt; 98mm, this led to an under-estimate of the predicted R-1 crab</a:t>
            </a:r>
          </a:p>
          <a:p>
            <a:pPr lvl="1"/>
            <a:r>
              <a:rPr lang="en-US" dirty="0" smtClean="0"/>
              <a:t>It went from X MT to Y MT in the correction.</a:t>
            </a:r>
          </a:p>
          <a:p>
            <a:pPr lvl="1"/>
            <a:endParaRPr lang="en-US" dirty="0"/>
          </a:p>
        </p:txBody>
      </p:sp>
      <p:sp>
        <p:nvSpPr>
          <p:cNvPr id="5" name="TextBox 4"/>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2006525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8487"/>
          </a:xfrm>
        </p:spPr>
        <p:txBody>
          <a:bodyPr>
            <a:normAutofit fontScale="90000"/>
          </a:bodyPr>
          <a:lstStyle/>
          <a:p>
            <a:pPr algn="l"/>
            <a:r>
              <a:rPr lang="en-US" b="1" dirty="0" smtClean="0"/>
              <a:t>Fishery Management Objectives:</a:t>
            </a:r>
            <a:endParaRPr lang="en-US" b="1" dirty="0"/>
          </a:p>
        </p:txBody>
      </p:sp>
      <p:sp>
        <p:nvSpPr>
          <p:cNvPr id="3" name="Content Placeholder 2"/>
          <p:cNvSpPr>
            <a:spLocks noGrp="1"/>
          </p:cNvSpPr>
          <p:nvPr>
            <p:ph idx="1"/>
          </p:nvPr>
        </p:nvSpPr>
        <p:spPr>
          <a:xfrm>
            <a:off x="285749" y="1171574"/>
            <a:ext cx="8715375" cy="5029201"/>
          </a:xfrm>
        </p:spPr>
        <p:txBody>
          <a:bodyPr/>
          <a:lstStyle/>
          <a:p>
            <a:r>
              <a:rPr lang="en-US" dirty="0" smtClean="0"/>
              <a:t>Maximize </a:t>
            </a:r>
            <a:r>
              <a:rPr lang="en-US" b="1" dirty="0" smtClean="0"/>
              <a:t>commercial crab yields</a:t>
            </a:r>
            <a:r>
              <a:rPr lang="en-US" dirty="0"/>
              <a:t>:</a:t>
            </a:r>
            <a:endParaRPr lang="en-US" dirty="0" smtClean="0"/>
          </a:p>
          <a:p>
            <a:pPr lvl="1"/>
            <a:r>
              <a:rPr lang="en-US" dirty="0" smtClean="0"/>
              <a:t>Protection of incoming or new </a:t>
            </a:r>
            <a:r>
              <a:rPr lang="en-US" b="1" dirty="0" smtClean="0"/>
              <a:t>fishery recruitment</a:t>
            </a:r>
            <a:r>
              <a:rPr lang="en-US" dirty="0" smtClean="0"/>
              <a:t>.</a:t>
            </a:r>
          </a:p>
          <a:p>
            <a:pPr lvl="1"/>
            <a:r>
              <a:rPr lang="en-US" dirty="0" smtClean="0"/>
              <a:t>Maximize </a:t>
            </a:r>
            <a:r>
              <a:rPr lang="en-US" b="1" dirty="0" smtClean="0"/>
              <a:t>future population recruitment</a:t>
            </a:r>
            <a:r>
              <a:rPr lang="en-US" dirty="0" smtClean="0"/>
              <a:t>.</a:t>
            </a:r>
          </a:p>
          <a:p>
            <a:pPr marL="457200" lvl="1" indent="0">
              <a:buNone/>
            </a:pPr>
            <a:endParaRPr lang="en-US" dirty="0" smtClean="0"/>
          </a:p>
          <a:p>
            <a:r>
              <a:rPr lang="en-US" dirty="0" smtClean="0"/>
              <a:t>Minimize impact of snow crab fishing activities on ecologically important or sensitive species.</a:t>
            </a:r>
          </a:p>
          <a:p>
            <a:endParaRPr lang="en-US" dirty="0" smtClean="0"/>
          </a:p>
          <a:p>
            <a:r>
              <a:rPr lang="en-US" dirty="0"/>
              <a:t>Foresee and minimize impacts of </a:t>
            </a:r>
            <a:r>
              <a:rPr lang="en-US" b="1" dirty="0"/>
              <a:t>climate change</a:t>
            </a:r>
            <a:r>
              <a:rPr lang="en-US" dirty="0" smtClean="0"/>
              <a:t>.</a:t>
            </a:r>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1440566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2470"/>
          </a:xfrm>
        </p:spPr>
        <p:txBody>
          <a:bodyPr>
            <a:normAutofit fontScale="90000"/>
          </a:bodyPr>
          <a:lstStyle/>
          <a:p>
            <a:pPr algn="l"/>
            <a:r>
              <a:rPr lang="en-US" dirty="0" smtClean="0"/>
              <a:t>Things to add to intro presentation</a:t>
            </a:r>
            <a:endParaRPr lang="en-US" dirty="0"/>
          </a:p>
        </p:txBody>
      </p:sp>
      <p:sp>
        <p:nvSpPr>
          <p:cNvPr id="3" name="Content Placeholder 2"/>
          <p:cNvSpPr>
            <a:spLocks noGrp="1"/>
          </p:cNvSpPr>
          <p:nvPr>
            <p:ph idx="1"/>
          </p:nvPr>
        </p:nvSpPr>
        <p:spPr/>
        <p:txBody>
          <a:bodyPr/>
          <a:lstStyle/>
          <a:p>
            <a:r>
              <a:rPr lang="en-US" dirty="0" smtClean="0"/>
              <a:t>Add day/night behavioral uncertainties</a:t>
            </a:r>
          </a:p>
          <a:p>
            <a:r>
              <a:rPr lang="en-US" dirty="0" smtClean="0"/>
              <a:t>Add behavioral differences, migration as a function of how may vary by conditions</a:t>
            </a:r>
          </a:p>
          <a:p>
            <a:r>
              <a:rPr lang="en-US" dirty="0" smtClean="0"/>
              <a:t>Differentiate between factors that affect local densities (what is there) and </a:t>
            </a:r>
            <a:r>
              <a:rPr lang="en-US" dirty="0" err="1" smtClean="0"/>
              <a:t>catchability</a:t>
            </a:r>
            <a:r>
              <a:rPr lang="en-US" dirty="0" smtClean="0"/>
              <a:t> (what we see/catch).</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179681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a:t>
            </a:r>
            <a:endParaRPr lang="en-US" sz="3600" dirty="0"/>
          </a:p>
        </p:txBody>
      </p:sp>
      <p:sp>
        <p:nvSpPr>
          <p:cNvPr id="3" name="Content Placeholder 2"/>
          <p:cNvSpPr>
            <a:spLocks noGrp="1"/>
          </p:cNvSpPr>
          <p:nvPr>
            <p:ph idx="1"/>
          </p:nvPr>
        </p:nvSpPr>
        <p:spPr>
          <a:xfrm>
            <a:off x="213649" y="1427685"/>
            <a:ext cx="8641135" cy="4726282"/>
          </a:xfrm>
        </p:spPr>
        <p:txBody>
          <a:bodyPr>
            <a:noAutofit/>
          </a:bodyPr>
          <a:lstStyle/>
          <a:p>
            <a:r>
              <a:rPr lang="en-US" sz="2600" dirty="0" smtClean="0"/>
              <a:t>Good measures of abundance or biomass allows for </a:t>
            </a:r>
            <a:r>
              <a:rPr lang="en-US" sz="2600" b="1" i="1" dirty="0" smtClean="0"/>
              <a:t>meaningful comparisons </a:t>
            </a:r>
            <a:r>
              <a:rPr lang="en-US" sz="2600" dirty="0" smtClean="0"/>
              <a:t>of population levels </a:t>
            </a:r>
            <a:r>
              <a:rPr lang="en-US" sz="2600" dirty="0"/>
              <a:t>between different </a:t>
            </a:r>
            <a:r>
              <a:rPr lang="en-US" sz="2600" dirty="0" smtClean="0"/>
              <a:t>regions and/or from one year to the next.</a:t>
            </a:r>
          </a:p>
          <a:p>
            <a:endParaRPr lang="en-CA" sz="2600" dirty="0"/>
          </a:p>
          <a:p>
            <a:pPr lvl="0"/>
            <a:r>
              <a:rPr lang="en-US" sz="2600" dirty="0" smtClean="0"/>
              <a:t>Factors which </a:t>
            </a:r>
            <a:r>
              <a:rPr lang="en-US" sz="2600" b="1" dirty="0" smtClean="0"/>
              <a:t>systematically bias </a:t>
            </a:r>
            <a:r>
              <a:rPr lang="en-US" sz="2600" dirty="0"/>
              <a:t>or skew catch </a:t>
            </a:r>
            <a:r>
              <a:rPr lang="en-US" sz="2600" dirty="0" smtClean="0"/>
              <a:t>observations need to be </a:t>
            </a:r>
            <a:r>
              <a:rPr lang="en-US" sz="2600" b="1" dirty="0" smtClean="0"/>
              <a:t>controlled</a:t>
            </a:r>
            <a:r>
              <a:rPr lang="en-US" sz="2600" dirty="0" smtClean="0"/>
              <a:t> or accounted for.</a:t>
            </a:r>
          </a:p>
          <a:p>
            <a:pPr lvl="0"/>
            <a:endParaRPr lang="en-US" sz="2600" dirty="0" smtClean="0"/>
          </a:p>
          <a:p>
            <a:pPr lvl="0"/>
            <a:r>
              <a:rPr lang="en-US" sz="2600" b="1" dirty="0" smtClean="0"/>
              <a:t>Control</a:t>
            </a:r>
            <a:r>
              <a:rPr lang="en-US" sz="2600" dirty="0" smtClean="0"/>
              <a:t> of identified factors is achieved through the implementation of robust </a:t>
            </a:r>
            <a:r>
              <a:rPr lang="en-US" sz="2600" b="1" dirty="0"/>
              <a:t>sampling </a:t>
            </a:r>
            <a:r>
              <a:rPr lang="en-US" sz="2600" b="1" dirty="0" smtClean="0"/>
              <a:t>protocols</a:t>
            </a:r>
            <a:r>
              <a:rPr lang="en-US" sz="2600" dirty="0" smtClean="0"/>
              <a:t>. </a:t>
            </a:r>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401268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07182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a:t>
            </a:r>
            <a:endParaRPr lang="en-US" sz="3600" dirty="0"/>
          </a:p>
        </p:txBody>
      </p:sp>
      <p:sp>
        <p:nvSpPr>
          <p:cNvPr id="3" name="Content Placeholder 2"/>
          <p:cNvSpPr>
            <a:spLocks noGrp="1"/>
          </p:cNvSpPr>
          <p:nvPr>
            <p:ph idx="1"/>
          </p:nvPr>
        </p:nvSpPr>
        <p:spPr>
          <a:xfrm>
            <a:off x="223735" y="1732659"/>
            <a:ext cx="8641135" cy="3766655"/>
          </a:xfrm>
        </p:spPr>
        <p:txBody>
          <a:bodyPr>
            <a:noAutofit/>
          </a:bodyPr>
          <a:lstStyle/>
          <a:p>
            <a:pPr lvl="0"/>
            <a:r>
              <a:rPr lang="en-US" sz="2600" b="1" dirty="0" smtClean="0"/>
              <a:t>Uncontrolled </a:t>
            </a:r>
            <a:r>
              <a:rPr lang="en-US" sz="2600" b="1" dirty="0"/>
              <a:t>factors </a:t>
            </a:r>
            <a:r>
              <a:rPr lang="en-US" sz="2600" dirty="0" smtClean="0"/>
              <a:t>need to be identified, quantified or </a:t>
            </a:r>
            <a:r>
              <a:rPr lang="en-US" sz="2600" dirty="0"/>
              <a:t>otherwise accounted </a:t>
            </a:r>
            <a:r>
              <a:rPr lang="en-US" sz="2600" dirty="0" smtClean="0"/>
              <a:t>for, in order to standardize catches.</a:t>
            </a:r>
          </a:p>
          <a:p>
            <a:pPr lvl="0"/>
            <a:endParaRPr lang="en-CA" sz="2600" dirty="0"/>
          </a:p>
          <a:p>
            <a:pPr lvl="0"/>
            <a:r>
              <a:rPr lang="en-US" sz="2600" b="1" dirty="0" smtClean="0"/>
              <a:t>Failure</a:t>
            </a:r>
            <a:r>
              <a:rPr lang="en-US" sz="2600" dirty="0" smtClean="0"/>
              <a:t> to account for influential factors can lead to indices with </a:t>
            </a:r>
            <a:r>
              <a:rPr lang="en-US" sz="2600" b="1" dirty="0" smtClean="0"/>
              <a:t>misleading</a:t>
            </a:r>
            <a:r>
              <a:rPr lang="en-US" sz="2600" dirty="0" smtClean="0"/>
              <a:t> regional or annual changes, reflecting changes </a:t>
            </a:r>
            <a:r>
              <a:rPr lang="en-US" sz="2600" dirty="0"/>
              <a:t>in the factors </a:t>
            </a:r>
            <a:r>
              <a:rPr lang="en-US" sz="2600" dirty="0" smtClean="0"/>
              <a:t>themselves rather </a:t>
            </a:r>
            <a:r>
              <a:rPr lang="en-US" sz="2600" dirty="0"/>
              <a:t>than </a:t>
            </a:r>
            <a:r>
              <a:rPr lang="en-US" sz="2600" dirty="0" smtClean="0"/>
              <a:t>true changes </a:t>
            </a:r>
            <a:r>
              <a:rPr lang="en-US" sz="2600" dirty="0"/>
              <a:t>in population abundance or biomass</a:t>
            </a:r>
            <a:r>
              <a:rPr lang="en-US" sz="2600" dirty="0" smtClean="0"/>
              <a:t>.</a:t>
            </a:r>
            <a:endParaRPr lang="en-CA" sz="2600" dirty="0"/>
          </a:p>
        </p:txBody>
      </p:sp>
      <p:sp>
        <p:nvSpPr>
          <p:cNvPr id="4" name="TextBox 3"/>
          <p:cNvSpPr txBox="1"/>
          <p:nvPr/>
        </p:nvSpPr>
        <p:spPr>
          <a:xfrm>
            <a:off x="5057649" y="6356720"/>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77597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1182"/>
          </a:xfrm>
        </p:spPr>
        <p:txBody>
          <a:bodyPr>
            <a:normAutofit fontScale="90000"/>
          </a:bodyPr>
          <a:lstStyle/>
          <a:p>
            <a:r>
              <a:rPr lang="en-US" dirty="0" smtClean="0"/>
              <a:t>Survey 2018 versus 2019</a:t>
            </a:r>
            <a:endParaRPr lang="en-CA" dirty="0"/>
          </a:p>
        </p:txBody>
      </p:sp>
      <p:pic>
        <p:nvPicPr>
          <p:cNvPr id="4" name="Content Placeholder 3" descr="Macintosh HD:Users:crustacean:Desktop:Stock-Assessment-2020:LF Snow Crab Males 2018-2019 Overlay.pdf"/>
          <p:cNvPicPr>
            <a:picLocks noGrp="1"/>
          </p:cNvPicPr>
          <p:nvPr>
            <p:ph idx="1"/>
          </p:nvPr>
        </p:nvPicPr>
        <p:blipFill rotWithShape="1">
          <a:blip r:embed="rId3">
            <a:extLst>
              <a:ext uri="{28A0092B-C50C-407E-A947-70E740481C1C}">
                <a14:useLocalDpi xmlns:a14="http://schemas.microsoft.com/office/drawing/2010/main" val="0"/>
              </a:ext>
            </a:extLst>
          </a:blip>
          <a:srcRect l="-4348" t="6499" r="4348" b="3984"/>
          <a:stretch/>
        </p:blipFill>
        <p:spPr bwMode="auto">
          <a:xfrm>
            <a:off x="994720" y="1051878"/>
            <a:ext cx="6937700" cy="5588952"/>
          </a:xfrm>
          <a:prstGeom prst="rect">
            <a:avLst/>
          </a:prstGeom>
          <a:noFill/>
          <a:ln>
            <a:noFill/>
          </a:ln>
        </p:spPr>
      </p:pic>
    </p:spTree>
    <p:extLst>
      <p:ext uri="{BB962C8B-B14F-4D97-AF65-F5344CB8AC3E}">
        <p14:creationId xmlns:p14="http://schemas.microsoft.com/office/powerpoint/2010/main" val="1952942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1182"/>
          </a:xfrm>
        </p:spPr>
        <p:txBody>
          <a:bodyPr>
            <a:normAutofit fontScale="90000"/>
          </a:bodyPr>
          <a:lstStyle/>
          <a:p>
            <a:r>
              <a:rPr lang="en-US" dirty="0" smtClean="0"/>
              <a:t>Survey 2018 versus 2019</a:t>
            </a:r>
            <a:endParaRPr lang="en-CA" dirty="0"/>
          </a:p>
        </p:txBody>
      </p:sp>
      <p:pic>
        <p:nvPicPr>
          <p:cNvPr id="5" name="Picture 4" descr="Macintosh HD:Users:crustacean:Desktop:Stock-Assessment-2020:LF Snow Crab 2018-2019 Overlay.pdf"/>
          <p:cNvPicPr/>
          <p:nvPr/>
        </p:nvPicPr>
        <p:blipFill rotWithShape="1">
          <a:blip r:embed="rId3">
            <a:extLst>
              <a:ext uri="{28A0092B-C50C-407E-A947-70E740481C1C}">
                <a14:useLocalDpi xmlns:a14="http://schemas.microsoft.com/office/drawing/2010/main" val="0"/>
              </a:ext>
            </a:extLst>
          </a:blip>
          <a:srcRect t="5718" b="5718"/>
          <a:stretch/>
        </p:blipFill>
        <p:spPr bwMode="auto">
          <a:xfrm>
            <a:off x="1490980" y="971550"/>
            <a:ext cx="6407150" cy="5623560"/>
          </a:xfrm>
          <a:prstGeom prst="rect">
            <a:avLst/>
          </a:prstGeom>
          <a:noFill/>
          <a:ln>
            <a:noFill/>
          </a:ln>
        </p:spPr>
      </p:pic>
    </p:spTree>
    <p:extLst>
      <p:ext uri="{BB962C8B-B14F-4D97-AF65-F5344CB8AC3E}">
        <p14:creationId xmlns:p14="http://schemas.microsoft.com/office/powerpoint/2010/main" val="1119060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phase recap:</a:t>
            </a:r>
            <a:endParaRPr lang="en-CA" dirty="0"/>
          </a:p>
        </p:txBody>
      </p:sp>
      <p:sp>
        <p:nvSpPr>
          <p:cNvPr id="3" name="Content Placeholder 2"/>
          <p:cNvSpPr>
            <a:spLocks noGrp="1"/>
          </p:cNvSpPr>
          <p:nvPr>
            <p:ph idx="1"/>
          </p:nvPr>
        </p:nvSpPr>
        <p:spPr>
          <a:xfrm>
            <a:off x="457200" y="1429068"/>
            <a:ext cx="8229600" cy="4525963"/>
          </a:xfrm>
        </p:spPr>
        <p:txBody>
          <a:bodyPr>
            <a:normAutofit fontScale="92500" lnSpcReduction="20000"/>
          </a:bodyPr>
          <a:lstStyle/>
          <a:p>
            <a:r>
              <a:rPr lang="en-US" dirty="0" smtClean="0"/>
              <a:t>Slow winch, </a:t>
            </a:r>
            <a:r>
              <a:rPr lang="en-US" dirty="0" err="1" smtClean="0"/>
              <a:t>etc</a:t>
            </a:r>
            <a:r>
              <a:rPr lang="en-US" dirty="0" smtClean="0"/>
              <a:t> …</a:t>
            </a:r>
          </a:p>
          <a:p>
            <a:r>
              <a:rPr lang="en-US" dirty="0" smtClean="0"/>
              <a:t>Prolonged passive trawling phase</a:t>
            </a:r>
          </a:p>
          <a:p>
            <a:r>
              <a:rPr lang="en-US" dirty="0" smtClean="0"/>
              <a:t>Swept areas ….</a:t>
            </a:r>
          </a:p>
          <a:p>
            <a:r>
              <a:rPr lang="en-US" dirty="0" smtClean="0"/>
              <a:t>Comparison with 2017 and 2018</a:t>
            </a:r>
          </a:p>
          <a:p>
            <a:r>
              <a:rPr lang="en-US" dirty="0" smtClean="0"/>
              <a:t>Maybe put figure of trawl bottom profile</a:t>
            </a:r>
          </a:p>
          <a:p>
            <a:endParaRPr lang="en-US" dirty="0" smtClean="0"/>
          </a:p>
          <a:p>
            <a:r>
              <a:rPr lang="en-US" dirty="0" smtClean="0"/>
              <a:t>Protocol changes for 2020:</a:t>
            </a:r>
          </a:p>
          <a:p>
            <a:pPr lvl="1"/>
            <a:r>
              <a:rPr lang="en-US" dirty="0" smtClean="0"/>
              <a:t>Increase winch speed</a:t>
            </a:r>
          </a:p>
          <a:p>
            <a:pPr lvl="1"/>
            <a:r>
              <a:rPr lang="en-US" dirty="0" smtClean="0"/>
              <a:t>Stronger vessel deceleration</a:t>
            </a:r>
          </a:p>
          <a:p>
            <a:pPr lvl="1"/>
            <a:r>
              <a:rPr lang="en-US" dirty="0" smtClean="0"/>
              <a:t>Turn vessel around (end-of-tow)</a:t>
            </a:r>
          </a:p>
          <a:p>
            <a:pPr lvl="1"/>
            <a:endParaRPr lang="en-CA" dirty="0"/>
          </a:p>
        </p:txBody>
      </p:sp>
    </p:spTree>
    <p:extLst>
      <p:ext uri="{BB962C8B-B14F-4D97-AF65-F5344CB8AC3E}">
        <p14:creationId xmlns:p14="http://schemas.microsoft.com/office/powerpoint/2010/main" val="1422719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9359"/>
          </a:xfrm>
        </p:spPr>
        <p:txBody>
          <a:bodyPr>
            <a:normAutofit/>
          </a:bodyPr>
          <a:lstStyle/>
          <a:p>
            <a:pPr algn="l"/>
            <a:r>
              <a:rPr lang="en-US" sz="3200" b="1" dirty="0" smtClean="0"/>
              <a:t>Vessel tracks: 2017-2020</a:t>
            </a:r>
            <a:endParaRPr lang="en-US" sz="3200" b="1" dirty="0"/>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959825" y="597624"/>
            <a:ext cx="7055516" cy="6680580"/>
          </a:xfrm>
          <a:prstGeom prst="rect">
            <a:avLst/>
          </a:prstGeom>
          <a:noFill/>
          <a:ln>
            <a:noFill/>
          </a:ln>
        </p:spPr>
      </p:pic>
    </p:spTree>
    <p:extLst>
      <p:ext uri="{BB962C8B-B14F-4D97-AF65-F5344CB8AC3E}">
        <p14:creationId xmlns:p14="http://schemas.microsoft.com/office/powerpoint/2010/main" val="3084884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Vessel tracks</a:t>
            </a:r>
            <a:endParaRPr lang="en-CA" dirty="0"/>
          </a:p>
        </p:txBody>
      </p:sp>
      <p:sp>
        <p:nvSpPr>
          <p:cNvPr id="3" name="Content Placeholder 2"/>
          <p:cNvSpPr>
            <a:spLocks noGrp="1"/>
          </p:cNvSpPr>
          <p:nvPr>
            <p:ph idx="1"/>
          </p:nvPr>
        </p:nvSpPr>
        <p:spPr/>
        <p:txBody>
          <a:bodyPr/>
          <a:lstStyle/>
          <a:p>
            <a:r>
              <a:rPr lang="en-US" dirty="0" smtClean="0"/>
              <a:t>Trawl hauling times</a:t>
            </a:r>
          </a:p>
          <a:p>
            <a:r>
              <a:rPr lang="en-US" dirty="0" smtClean="0"/>
              <a:t>Passive phase durations</a:t>
            </a:r>
            <a:endParaRPr lang="en-CA" dirty="0"/>
          </a:p>
        </p:txBody>
      </p:sp>
    </p:spTree>
    <p:extLst>
      <p:ext uri="{BB962C8B-B14F-4D97-AF65-F5344CB8AC3E}">
        <p14:creationId xmlns:p14="http://schemas.microsoft.com/office/powerpoint/2010/main" val="2049171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35818" cy="602817"/>
          </a:xfrm>
        </p:spPr>
        <p:txBody>
          <a:bodyPr>
            <a:normAutofit fontScale="90000"/>
          </a:bodyPr>
          <a:lstStyle/>
          <a:p>
            <a:pPr algn="l"/>
            <a:r>
              <a:rPr lang="en-US" dirty="0" smtClean="0"/>
              <a:t>2018-2020:</a:t>
            </a:r>
            <a:endParaRPr lang="en-CA" dirty="0"/>
          </a:p>
        </p:txBody>
      </p:sp>
      <p:pic>
        <p:nvPicPr>
          <p:cNvPr id="4" name="Content Placeholder 3" descr="Macintosh HD:Users:crustacean:Desktop:Stock-Assessment-2020:LF Snow Crab Males 2018-2020 Overlay.pdf"/>
          <p:cNvPicPr>
            <a:picLocks noGrp="1"/>
          </p:cNvPicPr>
          <p:nvPr>
            <p:ph idx="1"/>
          </p:nvPr>
        </p:nvPicPr>
        <p:blipFill rotWithShape="1">
          <a:blip r:embed="rId2">
            <a:extLst>
              <a:ext uri="{28A0092B-C50C-407E-A947-70E740481C1C}">
                <a14:useLocalDpi xmlns:a14="http://schemas.microsoft.com/office/drawing/2010/main" val="0"/>
              </a:ext>
            </a:extLst>
          </a:blip>
          <a:srcRect l="-1220" t="2272" r="1220" b="252"/>
          <a:stretch/>
        </p:blipFill>
        <p:spPr bwMode="auto">
          <a:xfrm>
            <a:off x="1410126" y="877455"/>
            <a:ext cx="6560856" cy="5883563"/>
          </a:xfrm>
          <a:prstGeom prst="rect">
            <a:avLst/>
          </a:prstGeom>
          <a:noFill/>
          <a:ln>
            <a:noFill/>
          </a:ln>
        </p:spPr>
      </p:pic>
    </p:spTree>
    <p:extLst>
      <p:ext uri="{BB962C8B-B14F-4D97-AF65-F5344CB8AC3E}">
        <p14:creationId xmlns:p14="http://schemas.microsoft.com/office/powerpoint/2010/main" val="1277926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4531</TotalTime>
  <Words>2024</Words>
  <Application>Microsoft Office PowerPoint</Application>
  <PresentationFormat>On-screen Show (4:3)</PresentationFormat>
  <Paragraphs>171</Paragraphs>
  <Slides>20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Mangal</vt:lpstr>
      <vt:lpstr>Office Theme</vt:lpstr>
      <vt:lpstr>2020 Snow Crab Stock Assessment:  Review of </vt:lpstr>
      <vt:lpstr>Population Indices:</vt:lpstr>
      <vt:lpstr>Population Indices:</vt:lpstr>
      <vt:lpstr>Survey 2018 versus 2019</vt:lpstr>
      <vt:lpstr>Survey 2018 versus 2019</vt:lpstr>
      <vt:lpstr>Passive phase recap:</vt:lpstr>
      <vt:lpstr>Vessel tracks: 2017-2020</vt:lpstr>
      <vt:lpstr>Vessel tracks</vt:lpstr>
      <vt:lpstr>2018-2020:</vt:lpstr>
      <vt:lpstr>Females 2018-2020</vt:lpstr>
      <vt:lpstr>Summary:</vt:lpstr>
      <vt:lpstr>Why is the legal component so stable?</vt:lpstr>
      <vt:lpstr>Recommendation or Implications for management</vt:lpstr>
      <vt:lpstr>PowerPoint Presentation</vt:lpstr>
      <vt:lpstr>Passive phase duration:</vt:lpstr>
      <vt:lpstr>Mullowney drift:</vt:lpstr>
      <vt:lpstr>Errata RAP 2019:</vt:lpstr>
      <vt:lpstr>Fishery Management Objectives:</vt:lpstr>
      <vt:lpstr>Things to add to intro presentation</vt:lpstr>
      <vt:lpstr>PowerPoint Presentation</vt:lpstr>
    </vt:vector>
  </TitlesOfParts>
  <Company>EEE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Surette, Tobie</cp:lastModifiedBy>
  <cp:revision>60</cp:revision>
  <dcterms:created xsi:type="dcterms:W3CDTF">2021-01-15T19:09:25Z</dcterms:created>
  <dcterms:modified xsi:type="dcterms:W3CDTF">2021-01-19T16:31:10Z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